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  <p:embeddedFont>
      <p:font typeface="Proxima Nova Extrabold"/>
      <p:bold r:id="rId47"/>
    </p:embeddedFont>
    <p:embeddedFont>
      <p:font typeface="Proxima Nova Semibold"/>
      <p:regular r:id="rId48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Semibold-regular.fntdata"/><Relationship Id="rId47" Type="http://schemas.openxmlformats.org/officeDocument/2006/relationships/font" Target="fonts/ProximaNovaExtrabold-bold.fntdata"/><Relationship Id="rId49" Type="http://schemas.openxmlformats.org/officeDocument/2006/relationships/font" Target="fonts/ProximaNova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ProximaNova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28d9a112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28d9a11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660dcad2a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660dcad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28d9a112b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28d9a112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278c8842e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278c884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a04ec816c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a04ec816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a04ec816c_0_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a04ec816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e4e66fcef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e4e66fc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a04ec816c_0_2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a04ec816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a04ec816c_0_2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a04ec816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660dcad2a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660dcad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a04ec816c_0_2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a04ec816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### Calculadora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2+3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5*7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2+3*7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(2+3)*7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10/4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'¡Hola Mundo!'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'abcd' + 'efgh'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'abcd' *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###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x = 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y = x *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2 *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lenguaje = 'Python'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### Funciones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abs(10)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abs(-10)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max(5, 9, -3)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min(5, 9, -3)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&gt;&gt;&gt; len("abcd")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def hola_marta():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def hola_pablo():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def hola(nombre):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```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suma_5_cuadrados():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suma_cuadrados(n): ...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37232ba0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37232ba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f2b77aab3_0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f2b77aab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f2b77aab3_0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f2b77aab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f2b77aab3_0_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f2b77aab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f2b77aab3_0_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f2b77aab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f2b77aab3_0_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f2b77aab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f2b77aab3_0_1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f2b77aab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f2b77aab3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f2b77aab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f2b77aab3_0_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f2b77aab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f2b77aab3_0_1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f2b77aab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f2b77aab3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f2b77aab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34b57dff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34b57df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f2b77aab3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f2b77aab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f2b77aab3_0_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f2b77aab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f2b77aab3_0_1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f2b77aab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f2b77aab3_0_1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f2b77aab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f2b77aab3_0_2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f2b77aab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f2b77aab3_0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f2b77aab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f2b77aab3_0_1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f2b77aab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f2b77aab3_0_2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f2b77aab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28d9a112b_0_1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28d9a112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a04ec816c_0_1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a04ec816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0456085d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045608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a04ec816c_0_1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a04ec816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a04ec816c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a04ec816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a04ec816c_0_1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a04ec816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f2b77aab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f2b77aa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6920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www.youtube.com/c/DomainofScienc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c/DomainofScienc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alendar.google.com/calendar/embed?src=fi.uba.ar_hs047niugpmso3n0gqlt8mg4k0%40group.calendar.google.com&amp;ctz=America%2FArgentina%2FBuenos_Aires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hyperlink" Target="http://www.pythontutor.com/visualize.html#code=def%20suma_5_cuadrados%28%29%3A%0A%20%20%20%20suma%20%3D%200%0A%20%20%20%20suma%20%3D%20suma%20%2B%201%20*%201%0A%20%20%20%20suma%20%3D%20suma%20%2B%202%20*%202%0A%20%20%20%20suma%20%3D%20suma%20%2B%203%20*%203%0A%20%20%20%20suma%20%3D%20suma%20%2B%204%20*%204%0A%20%20%20%20suma%20%3D%20suma%20%2B%205%20*%205%0A%20%20%20%20return%20suma%0A%0Asuma_5_cuadrados%28%29%0A&amp;cumulative=false&amp;curInstr=0&amp;heapPrimitives=nevernest&amp;mode=display&amp;origin=opt-frontend.js&amp;py=3&amp;rawInputLstJSON=%5B%5D&amp;textReferences=fals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hyperlink" Target="http://www.pythontutor.com/visualize.html#code=def%20suma_cuadrados%28n%29%3A%0A%20%20%20%20suma%20%3D%200%0A%20%20%20%20for%20i%20in%20range%281,%20n%20%2B%201%29%3A%0A%20%20%20%20%20%20%20%20suma%20%3D%20suma%20%2B%20i%20*%20i%0A%20%20%20%20return%20suma%0A%0Asuma_cuadrados%28100%29&amp;cumulative=false&amp;curInstr=0&amp;heapPrimitives=nevernest&amp;mode=display&amp;origin=opt-frontend.js&amp;py=3&amp;rawInputLstJSON=%5B%5D&amp;textReferences=fals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9.png"/><Relationship Id="rId7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-50" y="3932250"/>
            <a:ext cx="9144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A1E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Algoritmos y Programación I</a:t>
            </a:r>
            <a:endParaRPr>
              <a:solidFill>
                <a:srgbClr val="0BA1E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-50" y="4505550"/>
            <a:ext cx="91440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Curso Essaya - 75.40 / 95.14</a:t>
            </a:r>
            <a:br>
              <a:rPr lang="en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1150176"/>
            <a:ext cx="6863549" cy="22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88" y="1909738"/>
            <a:ext cx="467677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450" y="771487"/>
            <a:ext cx="3383150" cy="53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4294967295" type="ctrTitle"/>
          </p:nvPr>
        </p:nvSpPr>
        <p:spPr>
          <a:xfrm>
            <a:off x="-50" y="2133925"/>
            <a:ext cx="9144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BA1E6"/>
                </a:solidFill>
              </a:rPr>
              <a:t>Conceptos básicos</a:t>
            </a:r>
            <a:endParaRPr b="1" sz="4500">
              <a:solidFill>
                <a:srgbClr val="0BA1E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550"/>
            <a:ext cx="9144000" cy="643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68681" l="18335" r="69301" t="13440"/>
          <a:stretch/>
        </p:blipFill>
        <p:spPr>
          <a:xfrm>
            <a:off x="733150" y="1106700"/>
            <a:ext cx="2487024" cy="2532499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520000" dist="142875">
              <a:srgbClr val="000000">
                <a:alpha val="86000"/>
              </a:srgbClr>
            </a:outerShdw>
          </a:effectLst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63521" l="70285" r="12948" t="9243"/>
          <a:stretch/>
        </p:blipFill>
        <p:spPr>
          <a:xfrm>
            <a:off x="5558800" y="1018525"/>
            <a:ext cx="3294451" cy="3768426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520000" dist="142875">
              <a:srgbClr val="000000">
                <a:alpha val="86000"/>
              </a:srgbClr>
            </a:outerShdw>
          </a:effectLst>
        </p:spPr>
      </p:pic>
      <p:sp>
        <p:nvSpPr>
          <p:cNvPr id="162" name="Google Shape;162;p24"/>
          <p:cNvSpPr txBox="1"/>
          <p:nvPr/>
        </p:nvSpPr>
        <p:spPr>
          <a:xfrm>
            <a:off x="0" y="6555069"/>
            <a:ext cx="606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https://www.youtube.com/c/DomainofScience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850"/>
            <a:ext cx="9143997" cy="643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42923" l="0" r="85022" t="33582"/>
          <a:stretch/>
        </p:blipFill>
        <p:spPr>
          <a:xfrm>
            <a:off x="152400" y="1411550"/>
            <a:ext cx="2594499" cy="28656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20000" dist="161925">
              <a:srgbClr val="000000"/>
            </a:outerShdw>
          </a:effectLst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62439" l="55557" r="32613" t="23058"/>
          <a:stretch/>
        </p:blipFill>
        <p:spPr>
          <a:xfrm>
            <a:off x="3415075" y="111350"/>
            <a:ext cx="3062451" cy="2643301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20000" dist="161925">
              <a:srgbClr val="000000"/>
            </a:outerShdw>
          </a:effectLst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53071" l="70147" r="6418" t="31663"/>
          <a:stretch/>
        </p:blipFill>
        <p:spPr>
          <a:xfrm>
            <a:off x="4320600" y="2992125"/>
            <a:ext cx="4584376" cy="2102649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20000" dist="161925">
              <a:srgbClr val="000000"/>
            </a:outerShdw>
          </a:effectLst>
        </p:spPr>
      </p:pic>
      <p:sp>
        <p:nvSpPr>
          <p:cNvPr id="171" name="Google Shape;171;p25"/>
          <p:cNvSpPr txBox="1"/>
          <p:nvPr/>
        </p:nvSpPr>
        <p:spPr>
          <a:xfrm>
            <a:off x="0" y="6555069"/>
            <a:ext cx="606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https://www.youtube.com/c/DomainofScience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4294967295"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 de abstracción</a:t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2177150" y="1999025"/>
            <a:ext cx="4401600" cy="384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Aplicación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2177150" y="2387339"/>
            <a:ext cx="4401600" cy="384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Algoritmo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2177150" y="2775653"/>
            <a:ext cx="4401600" cy="384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Lenguaje de programación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177150" y="3163967"/>
            <a:ext cx="4401600" cy="384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Lenguaje ensamblador</a:t>
            </a:r>
            <a:endParaRPr sz="2400"/>
          </a:p>
        </p:txBody>
      </p:sp>
      <p:sp>
        <p:nvSpPr>
          <p:cNvPr id="181" name="Google Shape;181;p26"/>
          <p:cNvSpPr txBox="1"/>
          <p:nvPr/>
        </p:nvSpPr>
        <p:spPr>
          <a:xfrm>
            <a:off x="2177150" y="3552281"/>
            <a:ext cx="4401600" cy="384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Código de máquina</a:t>
            </a:r>
            <a:endParaRPr sz="2400"/>
          </a:p>
        </p:txBody>
      </p:sp>
      <p:sp>
        <p:nvSpPr>
          <p:cNvPr id="182" name="Google Shape;182;p26"/>
          <p:cNvSpPr txBox="1"/>
          <p:nvPr/>
        </p:nvSpPr>
        <p:spPr>
          <a:xfrm>
            <a:off x="2177150" y="3940595"/>
            <a:ext cx="4401600" cy="38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Procesador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2177150" y="4328909"/>
            <a:ext cx="4401600" cy="3843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Microarquitectura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2177150" y="4717223"/>
            <a:ext cx="4401600" cy="384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Compuertas / Registros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2177150" y="5105537"/>
            <a:ext cx="4401600" cy="384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Transistores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2177150" y="5493850"/>
            <a:ext cx="4401600" cy="3843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Semiconductores</a:t>
            </a:r>
            <a:endParaRPr sz="2400"/>
          </a:p>
        </p:txBody>
      </p:sp>
      <p:cxnSp>
        <p:nvCxnSpPr>
          <p:cNvPr id="187" name="Google Shape;187;p26"/>
          <p:cNvCxnSpPr/>
          <p:nvPr/>
        </p:nvCxnSpPr>
        <p:spPr>
          <a:xfrm rot="10800000">
            <a:off x="7043425" y="2018600"/>
            <a:ext cx="0" cy="191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88" name="Google Shape;188;p26"/>
          <p:cNvCxnSpPr/>
          <p:nvPr/>
        </p:nvCxnSpPr>
        <p:spPr>
          <a:xfrm rot="10800000">
            <a:off x="7043413" y="3960838"/>
            <a:ext cx="0" cy="191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9" name="Google Shape;189;p26"/>
          <p:cNvSpPr txBox="1"/>
          <p:nvPr/>
        </p:nvSpPr>
        <p:spPr>
          <a:xfrm>
            <a:off x="7096399" y="2731850"/>
            <a:ext cx="1654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Software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7096405" y="4683550"/>
            <a:ext cx="1564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Hardware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191" name="Google Shape;191;p26"/>
          <p:cNvCxnSpPr/>
          <p:nvPr/>
        </p:nvCxnSpPr>
        <p:spPr>
          <a:xfrm rot="10800000">
            <a:off x="1706250" y="2004325"/>
            <a:ext cx="0" cy="370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6"/>
          <p:cNvSpPr txBox="1"/>
          <p:nvPr/>
        </p:nvSpPr>
        <p:spPr>
          <a:xfrm rot="-5400000">
            <a:off x="253917" y="3410788"/>
            <a:ext cx="25161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+abstracción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193" name="Google Shape;193;p26"/>
          <p:cNvCxnSpPr/>
          <p:nvPr/>
        </p:nvCxnSpPr>
        <p:spPr>
          <a:xfrm rot="10800000">
            <a:off x="1183850" y="2004450"/>
            <a:ext cx="0" cy="385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4" name="Google Shape;194;p26"/>
          <p:cNvSpPr txBox="1"/>
          <p:nvPr/>
        </p:nvSpPr>
        <p:spPr>
          <a:xfrm rot="-5400000">
            <a:off x="-300115" y="4246163"/>
            <a:ext cx="2510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+complejidad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12122" l="0" r="44665" t="12114"/>
          <a:stretch/>
        </p:blipFill>
        <p:spPr>
          <a:xfrm>
            <a:off x="5688838" y="5105550"/>
            <a:ext cx="1202176" cy="16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2076650" y="1909175"/>
            <a:ext cx="4672500" cy="1250700"/>
          </a:xfrm>
          <a:prstGeom prst="rect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b="18347" l="54726" r="0" t="34728"/>
          <a:stretch/>
        </p:blipFill>
        <p:spPr>
          <a:xfrm>
            <a:off x="2122700" y="1131875"/>
            <a:ext cx="983600" cy="1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3881625" y="1405650"/>
            <a:ext cx="4209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Algoritmos y programación</a:t>
            </a:r>
            <a:endParaRPr sz="2400">
              <a:solidFill>
                <a:srgbClr val="3C78D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idx="4294967295" type="body"/>
          </p:nvPr>
        </p:nvSpPr>
        <p:spPr>
          <a:xfrm>
            <a:off x="2359250" y="3501500"/>
            <a:ext cx="13203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Algoritmo</a:t>
            </a:r>
            <a:endParaRPr b="1"/>
          </a:p>
        </p:txBody>
      </p:sp>
      <p:sp>
        <p:nvSpPr>
          <p:cNvPr id="204" name="Google Shape;204;p27"/>
          <p:cNvSpPr txBox="1"/>
          <p:nvPr>
            <p:ph idx="4294967295" type="body"/>
          </p:nvPr>
        </p:nvSpPr>
        <p:spPr>
          <a:xfrm>
            <a:off x="4955700" y="2575125"/>
            <a:ext cx="18504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Computadora</a:t>
            </a:r>
            <a:endParaRPr b="1"/>
          </a:p>
        </p:txBody>
      </p:sp>
      <p:sp>
        <p:nvSpPr>
          <p:cNvPr id="205" name="Google Shape;205;p27"/>
          <p:cNvSpPr txBox="1"/>
          <p:nvPr>
            <p:ph idx="4294967295" type="body"/>
          </p:nvPr>
        </p:nvSpPr>
        <p:spPr>
          <a:xfrm>
            <a:off x="2359300" y="2575125"/>
            <a:ext cx="13203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Problema</a:t>
            </a:r>
            <a:endParaRPr b="1"/>
          </a:p>
        </p:txBody>
      </p:sp>
      <p:sp>
        <p:nvSpPr>
          <p:cNvPr id="206" name="Google Shape;206;p27"/>
          <p:cNvSpPr txBox="1"/>
          <p:nvPr>
            <p:ph idx="4294967295" type="body"/>
          </p:nvPr>
        </p:nvSpPr>
        <p:spPr>
          <a:xfrm>
            <a:off x="5175000" y="3501500"/>
            <a:ext cx="14118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Programa</a:t>
            </a:r>
            <a:endParaRPr b="1"/>
          </a:p>
        </p:txBody>
      </p:sp>
      <p:sp>
        <p:nvSpPr>
          <p:cNvPr id="207" name="Google Shape;207;p27"/>
          <p:cNvSpPr txBox="1"/>
          <p:nvPr>
            <p:ph idx="4294967295" type="body"/>
          </p:nvPr>
        </p:nvSpPr>
        <p:spPr>
          <a:xfrm>
            <a:off x="4955700" y="4427875"/>
            <a:ext cx="18504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Lenguaje</a:t>
            </a:r>
            <a:endParaRPr b="1"/>
          </a:p>
        </p:txBody>
      </p:sp>
      <p:sp>
        <p:nvSpPr>
          <p:cNvPr id="208" name="Google Shape;208;p27"/>
          <p:cNvSpPr txBox="1"/>
          <p:nvPr>
            <p:ph idx="4294967295" type="body"/>
          </p:nvPr>
        </p:nvSpPr>
        <p:spPr>
          <a:xfrm>
            <a:off x="2094250" y="4427875"/>
            <a:ext cx="18504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Pseudocódigo</a:t>
            </a:r>
            <a:endParaRPr b="1"/>
          </a:p>
        </p:txBody>
      </p:sp>
      <p:cxnSp>
        <p:nvCxnSpPr>
          <p:cNvPr id="209" name="Google Shape;209;p27"/>
          <p:cNvCxnSpPr>
            <a:stCxn id="203" idx="3"/>
            <a:endCxn id="206" idx="1"/>
          </p:cNvCxnSpPr>
          <p:nvPr/>
        </p:nvCxnSpPr>
        <p:spPr>
          <a:xfrm>
            <a:off x="3679550" y="3692600"/>
            <a:ext cx="149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0" name="Google Shape;210;p27"/>
          <p:cNvCxnSpPr>
            <a:stCxn id="208" idx="0"/>
            <a:endCxn id="203" idx="2"/>
          </p:cNvCxnSpPr>
          <p:nvPr/>
        </p:nvCxnSpPr>
        <p:spPr>
          <a:xfrm rot="10800000">
            <a:off x="3019450" y="3883675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7"/>
          <p:cNvCxnSpPr>
            <a:stCxn id="203" idx="0"/>
            <a:endCxn id="205" idx="2"/>
          </p:cNvCxnSpPr>
          <p:nvPr/>
        </p:nvCxnSpPr>
        <p:spPr>
          <a:xfrm rot="10800000">
            <a:off x="3019400" y="2957300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7"/>
          <p:cNvCxnSpPr>
            <a:stCxn id="204" idx="2"/>
            <a:endCxn id="206" idx="0"/>
          </p:cNvCxnSpPr>
          <p:nvPr/>
        </p:nvCxnSpPr>
        <p:spPr>
          <a:xfrm>
            <a:off x="5880900" y="2957325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7"/>
          <p:cNvCxnSpPr>
            <a:stCxn id="207" idx="0"/>
            <a:endCxn id="206" idx="2"/>
          </p:cNvCxnSpPr>
          <p:nvPr/>
        </p:nvCxnSpPr>
        <p:spPr>
          <a:xfrm rot="10800000">
            <a:off x="5880900" y="3883675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7"/>
          <p:cNvSpPr txBox="1"/>
          <p:nvPr/>
        </p:nvSpPr>
        <p:spPr>
          <a:xfrm>
            <a:off x="1859350" y="2970375"/>
            <a:ext cx="1179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resuelve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881772" y="2970350"/>
            <a:ext cx="1108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ejecuta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5881772" y="3896750"/>
            <a:ext cx="1802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programar / codificar / implementar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1859350" y="3896725"/>
            <a:ext cx="1179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expresar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3579125" y="3440300"/>
            <a:ext cx="16962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implementa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0" l="30965" r="30969" t="12487"/>
          <a:stretch/>
        </p:blipFill>
        <p:spPr>
          <a:xfrm>
            <a:off x="4884225" y="687900"/>
            <a:ext cx="1179599" cy="152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7"/>
          <p:cNvCxnSpPr/>
          <p:nvPr/>
        </p:nvCxnSpPr>
        <p:spPr>
          <a:xfrm flipH="1" rot="10800000">
            <a:off x="4811600" y="831225"/>
            <a:ext cx="1242000" cy="132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7"/>
          <p:cNvSpPr txBox="1"/>
          <p:nvPr/>
        </p:nvSpPr>
        <p:spPr>
          <a:xfrm>
            <a:off x="3369179" y="250675"/>
            <a:ext cx="2512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no es programable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6366054" y="75275"/>
            <a:ext cx="2512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es programable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23" name="Google Shape;223;p27"/>
          <p:cNvGrpSpPr/>
          <p:nvPr/>
        </p:nvGrpSpPr>
        <p:grpSpPr>
          <a:xfrm>
            <a:off x="6366050" y="520475"/>
            <a:ext cx="2733254" cy="2304325"/>
            <a:chOff x="6366050" y="520475"/>
            <a:chExt cx="2733254" cy="2304325"/>
          </a:xfrm>
        </p:grpSpPr>
        <p:pic>
          <p:nvPicPr>
            <p:cNvPr id="224" name="Google Shape;22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66050" y="520475"/>
              <a:ext cx="2688649" cy="194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7"/>
            <p:cNvSpPr txBox="1"/>
            <p:nvPr/>
          </p:nvSpPr>
          <p:spPr>
            <a:xfrm>
              <a:off x="6586804" y="2306700"/>
              <a:ext cx="2512500" cy="5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</a:rPr>
                <a:t>ENIAC (1945)</a:t>
              </a: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idx="4294967295" type="body"/>
          </p:nvPr>
        </p:nvSpPr>
        <p:spPr>
          <a:xfrm>
            <a:off x="2359250" y="3501500"/>
            <a:ext cx="13203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Algoritmo</a:t>
            </a:r>
            <a:endParaRPr b="1"/>
          </a:p>
        </p:txBody>
      </p:sp>
      <p:sp>
        <p:nvSpPr>
          <p:cNvPr id="231" name="Google Shape;231;p28"/>
          <p:cNvSpPr txBox="1"/>
          <p:nvPr>
            <p:ph idx="4294967295" type="body"/>
          </p:nvPr>
        </p:nvSpPr>
        <p:spPr>
          <a:xfrm>
            <a:off x="4955700" y="2575125"/>
            <a:ext cx="18504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Computadora</a:t>
            </a:r>
            <a:endParaRPr b="1"/>
          </a:p>
        </p:txBody>
      </p:sp>
      <p:sp>
        <p:nvSpPr>
          <p:cNvPr id="232" name="Google Shape;232;p28"/>
          <p:cNvSpPr txBox="1"/>
          <p:nvPr>
            <p:ph idx="4294967295" type="body"/>
          </p:nvPr>
        </p:nvSpPr>
        <p:spPr>
          <a:xfrm>
            <a:off x="2359300" y="2575125"/>
            <a:ext cx="13203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Problema</a:t>
            </a:r>
            <a:endParaRPr b="1"/>
          </a:p>
        </p:txBody>
      </p:sp>
      <p:sp>
        <p:nvSpPr>
          <p:cNvPr id="233" name="Google Shape;233;p28"/>
          <p:cNvSpPr txBox="1"/>
          <p:nvPr>
            <p:ph idx="4294967295" type="body"/>
          </p:nvPr>
        </p:nvSpPr>
        <p:spPr>
          <a:xfrm>
            <a:off x="5175000" y="3501500"/>
            <a:ext cx="14118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Programa</a:t>
            </a:r>
            <a:endParaRPr b="1"/>
          </a:p>
        </p:txBody>
      </p:sp>
      <p:sp>
        <p:nvSpPr>
          <p:cNvPr id="234" name="Google Shape;234;p28"/>
          <p:cNvSpPr txBox="1"/>
          <p:nvPr>
            <p:ph idx="4294967295" type="body"/>
          </p:nvPr>
        </p:nvSpPr>
        <p:spPr>
          <a:xfrm>
            <a:off x="4955700" y="4427875"/>
            <a:ext cx="18504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Lenguaje</a:t>
            </a:r>
            <a:endParaRPr b="1"/>
          </a:p>
        </p:txBody>
      </p:sp>
      <p:sp>
        <p:nvSpPr>
          <p:cNvPr id="235" name="Google Shape;235;p28"/>
          <p:cNvSpPr txBox="1"/>
          <p:nvPr>
            <p:ph idx="4294967295" type="body"/>
          </p:nvPr>
        </p:nvSpPr>
        <p:spPr>
          <a:xfrm>
            <a:off x="2094250" y="4427875"/>
            <a:ext cx="18504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Pseudocódigo</a:t>
            </a:r>
            <a:endParaRPr b="1"/>
          </a:p>
        </p:txBody>
      </p:sp>
      <p:cxnSp>
        <p:nvCxnSpPr>
          <p:cNvPr id="236" name="Google Shape;236;p28"/>
          <p:cNvCxnSpPr>
            <a:stCxn id="230" idx="3"/>
            <a:endCxn id="233" idx="1"/>
          </p:cNvCxnSpPr>
          <p:nvPr/>
        </p:nvCxnSpPr>
        <p:spPr>
          <a:xfrm>
            <a:off x="3679550" y="3692600"/>
            <a:ext cx="149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7" name="Google Shape;237;p28"/>
          <p:cNvCxnSpPr>
            <a:stCxn id="235" idx="0"/>
            <a:endCxn id="230" idx="2"/>
          </p:cNvCxnSpPr>
          <p:nvPr/>
        </p:nvCxnSpPr>
        <p:spPr>
          <a:xfrm rot="10800000">
            <a:off x="3019450" y="3883675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8"/>
          <p:cNvCxnSpPr>
            <a:stCxn id="230" idx="0"/>
            <a:endCxn id="232" idx="2"/>
          </p:cNvCxnSpPr>
          <p:nvPr/>
        </p:nvCxnSpPr>
        <p:spPr>
          <a:xfrm rot="10800000">
            <a:off x="3019400" y="2957300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8"/>
          <p:cNvCxnSpPr>
            <a:stCxn id="231" idx="2"/>
            <a:endCxn id="233" idx="0"/>
          </p:cNvCxnSpPr>
          <p:nvPr/>
        </p:nvCxnSpPr>
        <p:spPr>
          <a:xfrm>
            <a:off x="5880900" y="2957325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8"/>
          <p:cNvCxnSpPr>
            <a:stCxn id="234" idx="0"/>
            <a:endCxn id="233" idx="2"/>
          </p:cNvCxnSpPr>
          <p:nvPr/>
        </p:nvCxnSpPr>
        <p:spPr>
          <a:xfrm rot="10800000">
            <a:off x="5880900" y="3883675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28"/>
          <p:cNvSpPr txBox="1"/>
          <p:nvPr/>
        </p:nvSpPr>
        <p:spPr>
          <a:xfrm>
            <a:off x="1874575" y="2970375"/>
            <a:ext cx="1164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resuelve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5881772" y="2970350"/>
            <a:ext cx="1138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ejecuta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5881772" y="3896750"/>
            <a:ext cx="1850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programar / codificar / implementar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1874575" y="3896725"/>
            <a:ext cx="1164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expresar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3579125" y="3440300"/>
            <a:ext cx="16962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implementa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176325" y="2020000"/>
            <a:ext cx="2529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Dado N, calcular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33</a:t>
            </a:r>
            <a:endParaRPr baseline="30000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209350" y="3433550"/>
            <a:ext cx="1850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N x N x N x ...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176325" y="4557400"/>
            <a:ext cx="24180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Entrada: N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 M ← 1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M ← M x N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M ← M x N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... (repetir 33 veces)</a:t>
            </a:r>
            <a:endParaRPr sz="1800">
              <a:solidFill>
                <a:srgbClr val="EA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Salida: M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6985700" y="4747500"/>
            <a:ext cx="2034000" cy="185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def n33(N):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M = 1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M = M * N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M = M * N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return M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4256175" y="4747500"/>
            <a:ext cx="2418000" cy="20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long n33(int n) {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long m = 1;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m = m * n;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m = m * n;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...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return m;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6357300" y="1564425"/>
            <a:ext cx="2034000" cy="82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n33(2)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8589934592</a:t>
            </a:r>
            <a:endParaRPr b="1" sz="1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idx="4294967295" type="body"/>
          </p:nvPr>
        </p:nvSpPr>
        <p:spPr>
          <a:xfrm>
            <a:off x="2359250" y="3501500"/>
            <a:ext cx="13203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Algoritmo</a:t>
            </a:r>
            <a:endParaRPr b="1"/>
          </a:p>
        </p:txBody>
      </p:sp>
      <p:sp>
        <p:nvSpPr>
          <p:cNvPr id="257" name="Google Shape;257;p29"/>
          <p:cNvSpPr txBox="1"/>
          <p:nvPr>
            <p:ph idx="4294967295" type="body"/>
          </p:nvPr>
        </p:nvSpPr>
        <p:spPr>
          <a:xfrm>
            <a:off x="4955700" y="2575125"/>
            <a:ext cx="18504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Computadora</a:t>
            </a:r>
            <a:endParaRPr b="1"/>
          </a:p>
        </p:txBody>
      </p:sp>
      <p:sp>
        <p:nvSpPr>
          <p:cNvPr id="258" name="Google Shape;258;p29"/>
          <p:cNvSpPr txBox="1"/>
          <p:nvPr>
            <p:ph idx="4294967295" type="body"/>
          </p:nvPr>
        </p:nvSpPr>
        <p:spPr>
          <a:xfrm>
            <a:off x="2359300" y="2575125"/>
            <a:ext cx="13203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Problema</a:t>
            </a:r>
            <a:endParaRPr b="1"/>
          </a:p>
        </p:txBody>
      </p:sp>
      <p:sp>
        <p:nvSpPr>
          <p:cNvPr id="259" name="Google Shape;259;p29"/>
          <p:cNvSpPr txBox="1"/>
          <p:nvPr>
            <p:ph idx="4294967295" type="body"/>
          </p:nvPr>
        </p:nvSpPr>
        <p:spPr>
          <a:xfrm>
            <a:off x="5175000" y="3501500"/>
            <a:ext cx="14118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Programa</a:t>
            </a:r>
            <a:endParaRPr b="1"/>
          </a:p>
        </p:txBody>
      </p:sp>
      <p:sp>
        <p:nvSpPr>
          <p:cNvPr id="260" name="Google Shape;260;p29"/>
          <p:cNvSpPr txBox="1"/>
          <p:nvPr>
            <p:ph idx="4294967295" type="body"/>
          </p:nvPr>
        </p:nvSpPr>
        <p:spPr>
          <a:xfrm>
            <a:off x="4955700" y="4427875"/>
            <a:ext cx="18504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Lenguaje</a:t>
            </a:r>
            <a:endParaRPr b="1"/>
          </a:p>
        </p:txBody>
      </p:sp>
      <p:sp>
        <p:nvSpPr>
          <p:cNvPr id="261" name="Google Shape;261;p29"/>
          <p:cNvSpPr txBox="1"/>
          <p:nvPr>
            <p:ph idx="4294967295" type="body"/>
          </p:nvPr>
        </p:nvSpPr>
        <p:spPr>
          <a:xfrm>
            <a:off x="2094250" y="4427875"/>
            <a:ext cx="18504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Pseudocódigo</a:t>
            </a:r>
            <a:endParaRPr b="1"/>
          </a:p>
        </p:txBody>
      </p:sp>
      <p:cxnSp>
        <p:nvCxnSpPr>
          <p:cNvPr id="262" name="Google Shape;262;p29"/>
          <p:cNvCxnSpPr>
            <a:stCxn id="256" idx="3"/>
            <a:endCxn id="259" idx="1"/>
          </p:cNvCxnSpPr>
          <p:nvPr/>
        </p:nvCxnSpPr>
        <p:spPr>
          <a:xfrm>
            <a:off x="3679550" y="3692600"/>
            <a:ext cx="149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3" name="Google Shape;263;p29"/>
          <p:cNvCxnSpPr>
            <a:stCxn id="261" idx="0"/>
            <a:endCxn id="256" idx="2"/>
          </p:cNvCxnSpPr>
          <p:nvPr/>
        </p:nvCxnSpPr>
        <p:spPr>
          <a:xfrm rot="10800000">
            <a:off x="3019450" y="3883675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9"/>
          <p:cNvCxnSpPr>
            <a:stCxn id="256" idx="0"/>
            <a:endCxn id="258" idx="2"/>
          </p:cNvCxnSpPr>
          <p:nvPr/>
        </p:nvCxnSpPr>
        <p:spPr>
          <a:xfrm rot="10800000">
            <a:off x="3019400" y="2957300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9"/>
          <p:cNvCxnSpPr>
            <a:stCxn id="257" idx="2"/>
            <a:endCxn id="259" idx="0"/>
          </p:cNvCxnSpPr>
          <p:nvPr/>
        </p:nvCxnSpPr>
        <p:spPr>
          <a:xfrm>
            <a:off x="5880900" y="2957325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9"/>
          <p:cNvCxnSpPr>
            <a:stCxn id="260" idx="0"/>
            <a:endCxn id="259" idx="2"/>
          </p:cNvCxnSpPr>
          <p:nvPr/>
        </p:nvCxnSpPr>
        <p:spPr>
          <a:xfrm rot="10800000">
            <a:off x="5880900" y="3883675"/>
            <a:ext cx="0" cy="5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9"/>
          <p:cNvSpPr txBox="1"/>
          <p:nvPr/>
        </p:nvSpPr>
        <p:spPr>
          <a:xfrm>
            <a:off x="1940650" y="2970375"/>
            <a:ext cx="1098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resuelve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5881772" y="2970350"/>
            <a:ext cx="1097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ejecuta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5881772" y="3896750"/>
            <a:ext cx="1783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programar / codificar / implementar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1940650" y="3896725"/>
            <a:ext cx="1098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expresar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3672925" y="3440300"/>
            <a:ext cx="1508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implementa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213450" y="2020000"/>
            <a:ext cx="2492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Dado N, calcular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33</a:t>
            </a:r>
            <a:endParaRPr baseline="30000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139500" y="2900150"/>
            <a:ext cx="2249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N →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→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→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→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→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32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→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33</a:t>
            </a:r>
            <a:endParaRPr baseline="30000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139500" y="4110025"/>
            <a:ext cx="26631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Entrada: N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← N x N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←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x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baseline="30000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←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x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baseline="30000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←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x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32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←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x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16</a:t>
            </a:r>
            <a:endParaRPr baseline="30000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33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←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32</a:t>
            </a: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x N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Salida: N</a:t>
            </a:r>
            <a:r>
              <a:rPr baseline="30000"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33</a:t>
            </a:r>
            <a:endParaRPr baseline="30000"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276250" y="2595350"/>
            <a:ext cx="1783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N x N x N x ...</a:t>
            </a:r>
            <a:endParaRPr sz="18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76" name="Google Shape;276;p29"/>
          <p:cNvCxnSpPr/>
          <p:nvPr/>
        </p:nvCxnSpPr>
        <p:spPr>
          <a:xfrm flipH="1" rot="10800000">
            <a:off x="320875" y="2768900"/>
            <a:ext cx="1550400" cy="179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2" y="152400"/>
            <a:ext cx="2802374" cy="18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idx="4294967295" type="body"/>
          </p:nvPr>
        </p:nvSpPr>
        <p:spPr>
          <a:xfrm>
            <a:off x="2949900" y="514850"/>
            <a:ext cx="32442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Diagrama de flujo</a:t>
            </a:r>
            <a:endParaRPr b="1"/>
          </a:p>
        </p:txBody>
      </p:sp>
      <p:pic>
        <p:nvPicPr>
          <p:cNvPr id="283" name="Google Shape;283;p30"/>
          <p:cNvPicPr preferRelativeResize="0"/>
          <p:nvPr/>
        </p:nvPicPr>
        <p:blipFill rotWithShape="1">
          <a:blip r:embed="rId3">
            <a:alphaModFix/>
          </a:blip>
          <a:srcRect b="1296" l="1750" r="2067" t="1199"/>
          <a:stretch/>
        </p:blipFill>
        <p:spPr>
          <a:xfrm>
            <a:off x="3068100" y="1491700"/>
            <a:ext cx="2995925" cy="44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25" y="2462213"/>
            <a:ext cx="57245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0" y="2802600"/>
            <a:ext cx="9144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Inscripciones / SIU / Campus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interactivo</a:t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368450" y="1986150"/>
            <a:ext cx="8407200" cy="288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$ python3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Python 3.7.4 (default, Jul 16 2019, 07:12:58) 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[GCC 9.1.0] on linux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_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 interactivo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368450" y="2989375"/>
            <a:ext cx="8407200" cy="87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2 + 2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Operaciones matemáticas</a:t>
            </a:r>
            <a:endParaRPr/>
          </a:p>
        </p:txBody>
      </p:sp>
      <p:sp>
        <p:nvSpPr>
          <p:cNvPr id="310" name="Google Shape;310;p34"/>
          <p:cNvSpPr txBox="1"/>
          <p:nvPr/>
        </p:nvSpPr>
        <p:spPr>
          <a:xfrm>
            <a:off x="368450" y="1571725"/>
            <a:ext cx="8407200" cy="46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2 + 2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5 * 7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2+3*7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10/4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3.151492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0.1 + 0.2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3746575" y="3217275"/>
            <a:ext cx="4694700" cy="1370700"/>
          </a:xfrm>
          <a:prstGeom prst="wedgeRoundRectCallout">
            <a:avLst>
              <a:gd fmla="val 14511" name="adj1"/>
              <a:gd fmla="val -203792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/>
        </p:nvSpPr>
        <p:spPr>
          <a:xfrm>
            <a:off x="3847825" y="3393925"/>
            <a:ext cx="4492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Números enteros (</a:t>
            </a:r>
            <a:r>
              <a:rPr lang="en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 🠚 exactos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Números “reales” (</a:t>
            </a:r>
            <a:r>
              <a:rPr lang="en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 🠚 aproximados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Cadenas de texto</a:t>
            </a:r>
            <a:endParaRPr/>
          </a:p>
        </p:txBody>
      </p:sp>
      <p:sp>
        <p:nvSpPr>
          <p:cNvPr id="319" name="Google Shape;319;p35"/>
          <p:cNvSpPr txBox="1"/>
          <p:nvPr/>
        </p:nvSpPr>
        <p:spPr>
          <a:xfrm>
            <a:off x="368450" y="2219050"/>
            <a:ext cx="8407200" cy="241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'¡Hola Mundo!'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'abcd' + 'efgh'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'abcd' * 3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326" name="Google Shape;326;p36"/>
          <p:cNvSpPr txBox="1"/>
          <p:nvPr/>
        </p:nvSpPr>
        <p:spPr>
          <a:xfrm>
            <a:off x="368450" y="995575"/>
            <a:ext cx="8407200" cy="561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x = 7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x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x = x + 1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x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y = x * x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2 * y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lenguaje = 'Python'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2 * lenguaje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7" name="Google Shape;327;p36"/>
          <p:cNvGrpSpPr/>
          <p:nvPr/>
        </p:nvGrpSpPr>
        <p:grpSpPr>
          <a:xfrm>
            <a:off x="3599300" y="1730600"/>
            <a:ext cx="4906500" cy="3202800"/>
            <a:chOff x="3599300" y="1730600"/>
            <a:chExt cx="4906500" cy="3202800"/>
          </a:xfrm>
        </p:grpSpPr>
        <p:sp>
          <p:nvSpPr>
            <p:cNvPr id="328" name="Google Shape;328;p36"/>
            <p:cNvSpPr/>
            <p:nvPr/>
          </p:nvSpPr>
          <p:spPr>
            <a:xfrm>
              <a:off x="3599300" y="1730600"/>
              <a:ext cx="4906500" cy="3202800"/>
            </a:xfrm>
            <a:prstGeom prst="wedgeRoundRectCallout">
              <a:avLst>
                <a:gd fmla="val 17648" name="adj1"/>
                <a:gd fmla="val -69074" name="adj2"/>
                <a:gd fmla="val 0" name="adj3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</a:rPr>
                <a:t>Estado</a:t>
              </a:r>
              <a:r>
                <a:rPr lang="en" sz="1800"/>
                <a:t> de computación</a:t>
              </a:r>
              <a:endParaRPr sz="1800"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3875450" y="2936525"/>
              <a:ext cx="1813500" cy="16386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5688975" y="2936525"/>
              <a:ext cx="2494500" cy="16386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6"/>
            <p:cNvSpPr txBox="1"/>
            <p:nvPr/>
          </p:nvSpPr>
          <p:spPr>
            <a:xfrm>
              <a:off x="4400175" y="2499250"/>
              <a:ext cx="12888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Nombres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32" name="Google Shape;332;p36"/>
            <p:cNvSpPr txBox="1"/>
            <p:nvPr/>
          </p:nvSpPr>
          <p:spPr>
            <a:xfrm>
              <a:off x="5688975" y="2499250"/>
              <a:ext cx="24945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roxima Nova"/>
                  <a:ea typeface="Proxima Nova"/>
                  <a:cs typeface="Proxima Nova"/>
                  <a:sym typeface="Proxima Nova"/>
                </a:rPr>
                <a:t>Valores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33" name="Google Shape;333;p36"/>
            <p:cNvSpPr txBox="1"/>
            <p:nvPr/>
          </p:nvSpPr>
          <p:spPr>
            <a:xfrm>
              <a:off x="3845275" y="3043500"/>
              <a:ext cx="1656900" cy="13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y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lenguaje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4" name="Google Shape;334;p36"/>
            <p:cNvSpPr txBox="1"/>
            <p:nvPr/>
          </p:nvSpPr>
          <p:spPr>
            <a:xfrm>
              <a:off x="6207475" y="3043500"/>
              <a:ext cx="1995600" cy="13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64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'Python'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35" name="Google Shape;335;p36"/>
            <p:cNvCxnSpPr/>
            <p:nvPr/>
          </p:nvCxnSpPr>
          <p:spPr>
            <a:xfrm>
              <a:off x="5495600" y="3349125"/>
              <a:ext cx="6630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6" name="Google Shape;336;p36"/>
            <p:cNvCxnSpPr/>
            <p:nvPr/>
          </p:nvCxnSpPr>
          <p:spPr>
            <a:xfrm>
              <a:off x="5495600" y="3769504"/>
              <a:ext cx="6630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7" name="Google Shape;337;p36"/>
            <p:cNvCxnSpPr/>
            <p:nvPr/>
          </p:nvCxnSpPr>
          <p:spPr>
            <a:xfrm>
              <a:off x="5495600" y="4189882"/>
              <a:ext cx="6630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368450" y="1482225"/>
            <a:ext cx="84072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abs(10)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abs(-10)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max(5, 9, -3)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min(5, 9, -3)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len("abcd")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f</a:t>
            </a:r>
            <a:r>
              <a:rPr lang="en"/>
              <a:t>unciones</a:t>
            </a:r>
            <a:endParaRPr/>
          </a:p>
        </p:txBody>
      </p:sp>
      <p:sp>
        <p:nvSpPr>
          <p:cNvPr id="351" name="Google Shape;351;p38"/>
          <p:cNvSpPr txBox="1"/>
          <p:nvPr/>
        </p:nvSpPr>
        <p:spPr>
          <a:xfrm>
            <a:off x="368450" y="1482225"/>
            <a:ext cx="84072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hola_grace()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'¡Hola Grace!'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4">
            <a:alphaModFix/>
          </a:blip>
          <a:srcRect b="0" l="2061" r="2051" t="0"/>
          <a:stretch/>
        </p:blipFill>
        <p:spPr>
          <a:xfrm>
            <a:off x="6812000" y="3187698"/>
            <a:ext cx="2660250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funciones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368450" y="1482225"/>
            <a:ext cx="84072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def hola_grace():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return '¡Hola Grace!'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hola_grace()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'¡Hola Grace!'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4">
            <a:alphaModFix/>
          </a:blip>
          <a:srcRect b="0" l="2061" r="2051" t="0"/>
          <a:stretch/>
        </p:blipFill>
        <p:spPr>
          <a:xfrm>
            <a:off x="6812000" y="3187698"/>
            <a:ext cx="2660250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funciones</a:t>
            </a:r>
            <a:endParaRPr/>
          </a:p>
        </p:txBody>
      </p:sp>
      <p:sp>
        <p:nvSpPr>
          <p:cNvPr id="367" name="Google Shape;367;p40"/>
          <p:cNvSpPr txBox="1"/>
          <p:nvPr/>
        </p:nvSpPr>
        <p:spPr>
          <a:xfrm>
            <a:off x="368450" y="1482225"/>
            <a:ext cx="84072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hola_alan()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'¡Hola Alan!'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8" name="Google Shape;368;p40"/>
          <p:cNvPicPr preferRelativeResize="0"/>
          <p:nvPr/>
        </p:nvPicPr>
        <p:blipFill rotWithShape="1">
          <a:blip r:embed="rId4">
            <a:alphaModFix/>
          </a:blip>
          <a:srcRect b="0" l="1418" r="1408" t="0"/>
          <a:stretch/>
        </p:blipFill>
        <p:spPr>
          <a:xfrm>
            <a:off x="6632525" y="4346525"/>
            <a:ext cx="2511475" cy="25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funciones</a:t>
            </a:r>
            <a:endParaRPr/>
          </a:p>
        </p:txBody>
      </p:sp>
      <p:sp>
        <p:nvSpPr>
          <p:cNvPr id="375" name="Google Shape;375;p41"/>
          <p:cNvSpPr txBox="1"/>
          <p:nvPr/>
        </p:nvSpPr>
        <p:spPr>
          <a:xfrm>
            <a:off x="368450" y="1482225"/>
            <a:ext cx="84072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def hola_alan():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return '¡Hola Alan!'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hola_alan()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'¡Hola Alan!'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6" name="Google Shape;376;p41"/>
          <p:cNvPicPr preferRelativeResize="0"/>
          <p:nvPr/>
        </p:nvPicPr>
        <p:blipFill rotWithShape="1">
          <a:blip r:embed="rId4">
            <a:alphaModFix/>
          </a:blip>
          <a:srcRect b="0" l="1418" r="1408" t="0"/>
          <a:stretch/>
        </p:blipFill>
        <p:spPr>
          <a:xfrm>
            <a:off x="6632525" y="4346525"/>
            <a:ext cx="2511475" cy="25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945438" y="2148650"/>
            <a:ext cx="72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https://calendar.google.com/calendar/embed?src=fi.uba.ar_hs047niugpmso3n0gqlt8mg4k0%40group.calendar.google.com&amp;ctz=America%2FArgentina%2FBuenos_Aires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450" y="2719075"/>
            <a:ext cx="7253099" cy="405223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79800" y="263700"/>
            <a:ext cx="38193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Lunes</a:t>
            </a:r>
            <a:endParaRPr b="1" sz="3000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T:</a:t>
            </a: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17:30 a 20:30 hs</a:t>
            </a:r>
            <a:endParaRPr sz="24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809075" y="263700"/>
            <a:ext cx="38193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Viernes</a:t>
            </a:r>
            <a:endParaRPr b="1" sz="3000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presencial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P: 17:30 a 20:30 hs (labos)</a:t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2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funciones</a:t>
            </a:r>
            <a:endParaRPr/>
          </a:p>
        </p:txBody>
      </p:sp>
      <p:sp>
        <p:nvSpPr>
          <p:cNvPr id="383" name="Google Shape;383;p42"/>
          <p:cNvSpPr txBox="1"/>
          <p:nvPr/>
        </p:nvSpPr>
        <p:spPr>
          <a:xfrm>
            <a:off x="368450" y="1482225"/>
            <a:ext cx="84072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 rotWithShape="1">
          <a:blip r:embed="rId4">
            <a:alphaModFix/>
          </a:blip>
          <a:srcRect b="0" l="13663" r="13656" t="0"/>
          <a:stretch/>
        </p:blipFill>
        <p:spPr>
          <a:xfrm>
            <a:off x="7389561" y="4808127"/>
            <a:ext cx="1766700" cy="24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988" y="1303538"/>
            <a:ext cx="3266251" cy="32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funciones</a:t>
            </a:r>
            <a:endParaRPr/>
          </a:p>
        </p:txBody>
      </p:sp>
      <p:sp>
        <p:nvSpPr>
          <p:cNvPr id="392" name="Google Shape;392;p43"/>
          <p:cNvSpPr txBox="1"/>
          <p:nvPr/>
        </p:nvSpPr>
        <p:spPr>
          <a:xfrm>
            <a:off x="368450" y="1482225"/>
            <a:ext cx="84072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hola(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'Barbara'</a:t>
            </a: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'¡Hola Barbara!'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3" name="Google Shape;393;p43"/>
          <p:cNvPicPr preferRelativeResize="0"/>
          <p:nvPr/>
        </p:nvPicPr>
        <p:blipFill rotWithShape="1">
          <a:blip r:embed="rId4">
            <a:alphaModFix/>
          </a:blip>
          <a:srcRect b="0" l="13663" r="13656" t="0"/>
          <a:stretch/>
        </p:blipFill>
        <p:spPr>
          <a:xfrm>
            <a:off x="7389561" y="4808127"/>
            <a:ext cx="1766700" cy="24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988" y="1303538"/>
            <a:ext cx="3266251" cy="32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funciones</a:t>
            </a:r>
            <a:endParaRPr/>
          </a:p>
        </p:txBody>
      </p:sp>
      <p:sp>
        <p:nvSpPr>
          <p:cNvPr id="401" name="Google Shape;401;p44"/>
          <p:cNvSpPr txBox="1"/>
          <p:nvPr/>
        </p:nvSpPr>
        <p:spPr>
          <a:xfrm>
            <a:off x="368450" y="1482225"/>
            <a:ext cx="84072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def hola(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return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'¡Hola ' + nombre + '!'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hola('Barbara')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'¡Hola Barbara!'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2" name="Google Shape;402;p44"/>
          <p:cNvPicPr preferRelativeResize="0"/>
          <p:nvPr/>
        </p:nvPicPr>
        <p:blipFill rotWithShape="1">
          <a:blip r:embed="rId4">
            <a:alphaModFix/>
          </a:blip>
          <a:srcRect b="0" l="13663" r="13656" t="0"/>
          <a:stretch/>
        </p:blipFill>
        <p:spPr>
          <a:xfrm>
            <a:off x="7389561" y="4808127"/>
            <a:ext cx="1766700" cy="243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5"/>
          <p:cNvSpPr txBox="1"/>
          <p:nvPr/>
        </p:nvSpPr>
        <p:spPr>
          <a:xfrm>
            <a:off x="368450" y="1482225"/>
            <a:ext cx="84072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cuad(3)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6"/>
          <p:cNvSpPr txBox="1"/>
          <p:nvPr/>
        </p:nvSpPr>
        <p:spPr>
          <a:xfrm>
            <a:off x="368450" y="2294450"/>
            <a:ext cx="83400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suma_5_cuadrados()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46"/>
          <p:cNvSpPr txBox="1"/>
          <p:nvPr/>
        </p:nvSpPr>
        <p:spPr>
          <a:xfrm>
            <a:off x="2743650" y="1061800"/>
            <a:ext cx="3656700" cy="53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+ 2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+ 3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+ 4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+ 5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?</a:t>
            </a:r>
            <a:endParaRPr baseline="30000" sz="24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7"/>
          <p:cNvSpPr txBox="1"/>
          <p:nvPr/>
        </p:nvSpPr>
        <p:spPr>
          <a:xfrm>
            <a:off x="368450" y="1899000"/>
            <a:ext cx="8340000" cy="42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def suma_5_cuadrados():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suma = 0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suma = suma + 1 * 1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suma = suma + 2 * 2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suma = suma + 3 * 3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suma = suma + 4 * 4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suma = suma + 5 * 5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return suma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suma_5_cuadrados()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55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47"/>
          <p:cNvSpPr txBox="1"/>
          <p:nvPr/>
        </p:nvSpPr>
        <p:spPr>
          <a:xfrm>
            <a:off x="2743650" y="1061800"/>
            <a:ext cx="3656700" cy="53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+ 2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+ 3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+ 4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+ 5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?</a:t>
            </a:r>
            <a:endParaRPr baseline="30000" sz="24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3" name="Google Shape;423;p47"/>
          <p:cNvSpPr txBox="1"/>
          <p:nvPr/>
        </p:nvSpPr>
        <p:spPr>
          <a:xfrm>
            <a:off x="368450" y="6188150"/>
            <a:ext cx="8340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Visualizar en Python Tutor</a:t>
            </a:r>
            <a:endParaRPr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8"/>
          <p:cNvSpPr txBox="1"/>
          <p:nvPr/>
        </p:nvSpPr>
        <p:spPr>
          <a:xfrm>
            <a:off x="368450" y="2294450"/>
            <a:ext cx="83400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suma_cuadrados(100)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48"/>
          <p:cNvSpPr txBox="1"/>
          <p:nvPr/>
        </p:nvSpPr>
        <p:spPr>
          <a:xfrm>
            <a:off x="1540750" y="1214200"/>
            <a:ext cx="6062400" cy="53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+ 2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+ 3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... + 98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+ 99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+ 100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= ?</a:t>
            </a:r>
            <a:endParaRPr baseline="30000" sz="24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5" y="140318"/>
            <a:ext cx="2738225" cy="9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9"/>
          <p:cNvSpPr txBox="1"/>
          <p:nvPr>
            <p:ph idx="4294967295" type="title"/>
          </p:nvPr>
        </p:nvSpPr>
        <p:spPr>
          <a:xfrm>
            <a:off x="311700" y="221000"/>
            <a:ext cx="59433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Ciclos</a:t>
            </a:r>
            <a:endParaRPr/>
          </a:p>
        </p:txBody>
      </p:sp>
      <p:sp>
        <p:nvSpPr>
          <p:cNvPr id="437" name="Google Shape;437;p49"/>
          <p:cNvSpPr txBox="1"/>
          <p:nvPr/>
        </p:nvSpPr>
        <p:spPr>
          <a:xfrm>
            <a:off x="368450" y="2294450"/>
            <a:ext cx="8340000" cy="38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def suma_cuadrados(n):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suma = 0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for i in range(1, n + 1):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suma = suma + i * i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     </a:t>
            </a: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return suma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&gt;&gt;&gt; suma_cuadrados(100)</a:t>
            </a:r>
            <a:endParaRPr sz="2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338350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49"/>
          <p:cNvSpPr txBox="1"/>
          <p:nvPr/>
        </p:nvSpPr>
        <p:spPr>
          <a:xfrm>
            <a:off x="1540750" y="1214200"/>
            <a:ext cx="6062400" cy="53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+ 2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+ 3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... + 98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+ 99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+ 100</a:t>
            </a:r>
            <a:r>
              <a:rPr baseline="30000"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 sz="24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= ?</a:t>
            </a:r>
            <a:endParaRPr baseline="30000" sz="24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9" name="Google Shape;439;p49"/>
          <p:cNvSpPr txBox="1"/>
          <p:nvPr/>
        </p:nvSpPr>
        <p:spPr>
          <a:xfrm>
            <a:off x="368450" y="6188150"/>
            <a:ext cx="8340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Visualizar en Python Tutor</a:t>
            </a:r>
            <a:endParaRPr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196" y="0"/>
            <a:ext cx="423809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5" y="1530600"/>
            <a:ext cx="7991593" cy="379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4294967295" type="body"/>
          </p:nvPr>
        </p:nvSpPr>
        <p:spPr>
          <a:xfrm>
            <a:off x="2187975" y="84150"/>
            <a:ext cx="47682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algoritmos1rw.ddns.net</a:t>
            </a:r>
            <a:endParaRPr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15945" l="0" r="0" t="0"/>
          <a:stretch/>
        </p:blipFill>
        <p:spPr>
          <a:xfrm>
            <a:off x="1201800" y="674850"/>
            <a:ext cx="6825275" cy="618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2163440" y="286175"/>
            <a:ext cx="48171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Discord</a:t>
            </a:r>
            <a:endParaRPr sz="2400">
              <a:solidFill>
                <a:schemeClr val="lt2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35073" t="1019"/>
          <a:stretch/>
        </p:blipFill>
        <p:spPr>
          <a:xfrm>
            <a:off x="584025" y="1261125"/>
            <a:ext cx="7975949" cy="39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4294967295"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258" l="0" r="0" t="258"/>
          <a:stretch/>
        </p:blipFill>
        <p:spPr>
          <a:xfrm>
            <a:off x="554825" y="1573725"/>
            <a:ext cx="3435174" cy="483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139" l="0" r="0" t="149"/>
          <a:stretch/>
        </p:blipFill>
        <p:spPr>
          <a:xfrm>
            <a:off x="5156575" y="1573725"/>
            <a:ext cx="3435174" cy="48424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8"/>
          <p:cNvSpPr txBox="1"/>
          <p:nvPr/>
        </p:nvSpPr>
        <p:spPr>
          <a:xfrm>
            <a:off x="1655613" y="989575"/>
            <a:ext cx="1233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Apunte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385863" y="989575"/>
            <a:ext cx="297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Guía de ejercicios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Prácticas</a:t>
            </a:r>
            <a:endParaRPr/>
          </a:p>
        </p:txBody>
      </p:sp>
      <p:sp>
        <p:nvSpPr>
          <p:cNvPr id="103" name="Google Shape;103;p19"/>
          <p:cNvSpPr txBox="1"/>
          <p:nvPr>
            <p:ph idx="4294967295" type="body"/>
          </p:nvPr>
        </p:nvSpPr>
        <p:spPr>
          <a:xfrm>
            <a:off x="636600" y="1536625"/>
            <a:ext cx="9252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Alan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04" name="Google Shape;104;p19"/>
          <p:cNvSpPr txBox="1"/>
          <p:nvPr>
            <p:ph idx="4294967295" type="body"/>
          </p:nvPr>
        </p:nvSpPr>
        <p:spPr>
          <a:xfrm>
            <a:off x="1514000" y="1536625"/>
            <a:ext cx="12606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Turing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50" y="2257100"/>
            <a:ext cx="2095500" cy="2847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22287" r="0" t="0"/>
          <a:stretch/>
        </p:blipFill>
        <p:spPr>
          <a:xfrm>
            <a:off x="3389175" y="2257100"/>
            <a:ext cx="2213241" cy="2847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/>
          </a:blip>
          <a:srcRect b="0" l="30617" r="22985" t="0"/>
          <a:stretch/>
        </p:blipFill>
        <p:spPr>
          <a:xfrm>
            <a:off x="6217050" y="2257100"/>
            <a:ext cx="2349249" cy="2847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1292" y="4376875"/>
            <a:ext cx="1407250" cy="1986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294" y="4374554"/>
            <a:ext cx="1407250" cy="19890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p19"/>
          <p:cNvSpPr txBox="1"/>
          <p:nvPr>
            <p:ph idx="4294967295" type="body"/>
          </p:nvPr>
        </p:nvSpPr>
        <p:spPr>
          <a:xfrm>
            <a:off x="3377248" y="1536625"/>
            <a:ext cx="12606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Barbara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11" name="Google Shape;111;p19"/>
          <p:cNvSpPr txBox="1"/>
          <p:nvPr>
            <p:ph idx="4294967295" type="body"/>
          </p:nvPr>
        </p:nvSpPr>
        <p:spPr>
          <a:xfrm>
            <a:off x="4591867" y="1536625"/>
            <a:ext cx="11133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Liskov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6217050" y="1536625"/>
            <a:ext cx="11133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Grace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7251600" y="1536625"/>
            <a:ext cx="1209000" cy="5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Hopper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4294967295" type="title"/>
          </p:nvPr>
        </p:nvSpPr>
        <p:spPr>
          <a:xfrm>
            <a:off x="311700" y="42093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Calendario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63" y="642101"/>
            <a:ext cx="7805482" cy="6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3224750" y="584250"/>
            <a:ext cx="3374700" cy="58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Funciones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Condiciones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Ciclos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Cadenas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Tuplas y Listas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Mutabilidad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de búsqueda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Contratos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Diccionarios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Archivos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Excepciones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Procesamiento de archivos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Objetos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Listas enlazadas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Pilas y colas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Recursión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Algoritmos de ordenamiento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1"/>
          <p:cNvSpPr/>
          <p:nvPr/>
        </p:nvSpPr>
        <p:spPr>
          <a:xfrm flipH="1">
            <a:off x="5311300" y="233125"/>
            <a:ext cx="2752500" cy="59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Ud. está aquí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6731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9779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12827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15875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18923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31115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34163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37211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43307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2197125"/>
            <a:ext cx="328400" cy="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350" y="2806725"/>
            <a:ext cx="328400" cy="3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2279525" y="673125"/>
            <a:ext cx="328500" cy="2095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1348150" y="1416075"/>
            <a:ext cx="851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P1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2279525" y="2768625"/>
            <a:ext cx="328500" cy="1890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1348150" y="3409128"/>
            <a:ext cx="851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P2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2279525" y="4659225"/>
            <a:ext cx="328500" cy="1220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1348150" y="5171176"/>
            <a:ext cx="851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P3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